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0" r:id="rId3"/>
    <p:sldId id="258" r:id="rId4"/>
    <p:sldId id="271" r:id="rId5"/>
    <p:sldId id="291" r:id="rId6"/>
    <p:sldId id="272" r:id="rId7"/>
    <p:sldId id="273" r:id="rId8"/>
    <p:sldId id="274" r:id="rId9"/>
    <p:sldId id="278" r:id="rId10"/>
    <p:sldId id="275" r:id="rId11"/>
    <p:sldId id="279" r:id="rId12"/>
    <p:sldId id="280" r:id="rId13"/>
    <p:sldId id="281" r:id="rId14"/>
    <p:sldId id="284" r:id="rId15"/>
    <p:sldId id="282" r:id="rId16"/>
    <p:sldId id="283" r:id="rId17"/>
    <p:sldId id="285" r:id="rId18"/>
    <p:sldId id="286" r:id="rId19"/>
    <p:sldId id="287" r:id="rId20"/>
    <p:sldId id="289" r:id="rId21"/>
    <p:sldId id="290" r:id="rId22"/>
    <p:sldId id="292" r:id="rId23"/>
    <p:sldId id="293" r:id="rId24"/>
    <p:sldId id="294" r:id="rId25"/>
    <p:sldId id="295" r:id="rId26"/>
    <p:sldId id="296" r:id="rId27"/>
    <p:sldId id="297" r:id="rId28"/>
    <p:sldId id="302" r:id="rId29"/>
    <p:sldId id="307" r:id="rId30"/>
    <p:sldId id="298" r:id="rId31"/>
    <p:sldId id="299" r:id="rId32"/>
    <p:sldId id="304" r:id="rId33"/>
    <p:sldId id="300" r:id="rId34"/>
    <p:sldId id="305" r:id="rId35"/>
    <p:sldId id="306" r:id="rId36"/>
    <p:sldId id="301" r:id="rId37"/>
    <p:sldId id="309" r:id="rId38"/>
    <p:sldId id="308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94660"/>
  </p:normalViewPr>
  <p:slideViewPr>
    <p:cSldViewPr snapToGrid="0">
      <p:cViewPr varScale="1">
        <p:scale>
          <a:sx n="84" d="100"/>
          <a:sy n="84" d="100"/>
        </p:scale>
        <p:origin x="12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52AD-7185-484F-A685-3E56FEC32BCC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36B9CE8B-54DE-4389-AEB5-7ACC083BD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2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52AD-7185-484F-A685-3E56FEC32BCC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E8B-54DE-4389-AEB5-7ACC083BD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97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24CD52AD-7185-484F-A685-3E56FEC32BCC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36B9CE8B-54DE-4389-AEB5-7ACC083BD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72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52AD-7185-484F-A685-3E56FEC32BCC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E8B-54DE-4389-AEB5-7ACC083BD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79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52AD-7185-484F-A685-3E56FEC32BCC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E8B-54DE-4389-AEB5-7ACC083BD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911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52AD-7185-484F-A685-3E56FEC32BCC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E8B-54DE-4389-AEB5-7ACC083BD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288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52AD-7185-484F-A685-3E56FEC32BCC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E8B-54DE-4389-AEB5-7ACC083BD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07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52AD-7185-484F-A685-3E56FEC32BCC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E8B-54DE-4389-AEB5-7ACC083BD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38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52AD-7185-484F-A685-3E56FEC32BCC}" type="datetimeFigureOut">
              <a:rPr lang="en-US" smtClean="0"/>
              <a:t>5/22/2017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E8B-54DE-4389-AEB5-7ACC083BD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48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52AD-7185-484F-A685-3E56FEC32BCC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E8B-54DE-4389-AEB5-7ACC083BD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555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52AD-7185-484F-A685-3E56FEC32BCC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CE8B-54DE-4389-AEB5-7ACC083BD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2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24CD52AD-7185-484F-A685-3E56FEC32BCC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36B9CE8B-54DE-4389-AEB5-7ACC083BD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57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foundations of Scripture: Part V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9482328" cy="1069848"/>
          </a:xfrm>
        </p:spPr>
        <p:txBody>
          <a:bodyPr>
            <a:noAutofit/>
          </a:bodyPr>
          <a:lstStyle/>
          <a:p>
            <a:r>
              <a:rPr lang="en-US" sz="4400" dirty="0"/>
              <a:t>The Transmission of God’s Word:</a:t>
            </a:r>
          </a:p>
          <a:p>
            <a:pPr algn="ctr"/>
            <a:r>
              <a:rPr lang="en-US" sz="3800" dirty="0"/>
              <a:t>Theory and Initial Problems</a:t>
            </a:r>
          </a:p>
        </p:txBody>
      </p:sp>
    </p:spTree>
    <p:extLst>
      <p:ext uri="{BB962C8B-B14F-4D97-AF65-F5344CB8AC3E}">
        <p14:creationId xmlns:p14="http://schemas.microsoft.com/office/powerpoint/2010/main" val="2704070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Foundations of Scripture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10405872" cy="405079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400" dirty="0"/>
              <a:t>The Nature of God’s Word (Scripture’s Doctrine)</a:t>
            </a:r>
          </a:p>
          <a:p>
            <a:pPr>
              <a:lnSpc>
                <a:spcPct val="200000"/>
              </a:lnSpc>
            </a:pPr>
            <a:r>
              <a:rPr lang="en-US" sz="2400" dirty="0"/>
              <a:t>The Makeup of God’s Word (Scripture’s Canon)</a:t>
            </a:r>
          </a:p>
          <a:p>
            <a:pPr>
              <a:lnSpc>
                <a:spcPct val="200000"/>
              </a:lnSpc>
            </a:pPr>
            <a:r>
              <a:rPr lang="en-US" sz="2400" dirty="0"/>
              <a:t>The Preservation of God’s Word (Scripture’s Text)</a:t>
            </a:r>
          </a:p>
          <a:p>
            <a:pPr>
              <a:lnSpc>
                <a:spcPct val="200000"/>
              </a:lnSpc>
            </a:pPr>
            <a:r>
              <a:rPr lang="en-US" sz="2400" b="1" dirty="0"/>
              <a:t>The Transmission of God’s Word (Scripture’s Translation, 3 Parts)</a:t>
            </a:r>
          </a:p>
          <a:p>
            <a:pPr>
              <a:lnSpc>
                <a:spcPct val="200000"/>
              </a:lnSpc>
            </a:pPr>
            <a:r>
              <a:rPr lang="en-US" sz="2400" dirty="0"/>
              <a:t>The Interpretation of God’s Word (Scripture’s Meaning, 6 Parts)</a:t>
            </a:r>
          </a:p>
        </p:txBody>
      </p:sp>
    </p:spTree>
    <p:extLst>
      <p:ext uri="{BB962C8B-B14F-4D97-AF65-F5344CB8AC3E}">
        <p14:creationId xmlns:p14="http://schemas.microsoft.com/office/powerpoint/2010/main" val="163701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word:</a:t>
            </a:r>
            <a:br>
              <a:rPr lang="en-US" dirty="0"/>
            </a:br>
            <a:r>
              <a:rPr lang="en-US" sz="3800" dirty="0"/>
              <a:t>Theory and Initial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The Theory of Translation</a:t>
            </a:r>
          </a:p>
          <a:p>
            <a:endParaRPr lang="en-US" sz="2400" dirty="0"/>
          </a:p>
          <a:p>
            <a:r>
              <a:rPr lang="en-US" sz="2400" dirty="0"/>
              <a:t>The Problem of Translation</a:t>
            </a:r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556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0472"/>
            <a:ext cx="5220760" cy="53675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05856" y="1947672"/>
            <a:ext cx="5422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Shrek: 2001 DreamWorks Animation</a:t>
            </a:r>
          </a:p>
          <a:p>
            <a:r>
              <a:rPr lang="en-US" dirty="0"/>
              <a:t>		Domestic Gross: $268M</a:t>
            </a:r>
          </a:p>
          <a:p>
            <a:r>
              <a:rPr lang="en-US" dirty="0"/>
              <a:t>		Japan Gross: $18M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05856" y="5824728"/>
            <a:ext cx="5342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How would any of this be applicable in Japan?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05856" y="2825710"/>
            <a:ext cx="535877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Featuring:</a:t>
            </a:r>
          </a:p>
          <a:p>
            <a:r>
              <a:rPr lang="en-US" dirty="0"/>
              <a:t>	Ogres</a:t>
            </a:r>
          </a:p>
          <a:p>
            <a:r>
              <a:rPr lang="en-US" dirty="0"/>
              <a:t>	Little Red Riding Hood</a:t>
            </a:r>
          </a:p>
          <a:p>
            <a:r>
              <a:rPr lang="en-US" dirty="0"/>
              <a:t>	Three Blind Mice</a:t>
            </a:r>
          </a:p>
          <a:p>
            <a:r>
              <a:rPr lang="en-US" dirty="0"/>
              <a:t>	Three Little Pigs</a:t>
            </a:r>
          </a:p>
          <a:p>
            <a:r>
              <a:rPr lang="en-US" dirty="0"/>
              <a:t>	The Gingerbread Man</a:t>
            </a:r>
          </a:p>
          <a:p>
            <a:r>
              <a:rPr lang="en-US" dirty="0"/>
              <a:t>	Pinocchio</a:t>
            </a:r>
          </a:p>
          <a:p>
            <a:r>
              <a:rPr lang="en-US" dirty="0"/>
              <a:t>	The Three Bears</a:t>
            </a:r>
          </a:p>
          <a:p>
            <a:r>
              <a:rPr lang="en-US" dirty="0"/>
              <a:t>	Saving a princess from a castle and a dragon</a:t>
            </a:r>
          </a:p>
          <a:p>
            <a:r>
              <a:rPr lang="en-US" dirty="0"/>
              <a:t>	A magical transforming kiss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22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Formal Equivalence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Seeks to keep the FORM of the originals as closely as possible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Thus, focuses on word equivalence instead of thought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Dynamic Equivalence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Seeks to keep the IMPACT of the originals as closely as possible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Thus, focuses on sentence meaning instead of narrowly focusing on words</a:t>
            </a:r>
          </a:p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20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Some primary considerations: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There is no “literal” translation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NASB states that it italicizes words “which are not found in the original Hebrew, Aramaic, or Greek but implied by it” </a:t>
            </a:r>
          </a:p>
          <a:p>
            <a:pPr marL="0" indent="0" algn="ctr">
              <a:buNone/>
            </a:pP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06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Some primary considerations: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There is no “literal” translation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There are no equivalent words from English to Greek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Both language and culture/time are problems</a:t>
            </a:r>
          </a:p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38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Formal Equivalence (+)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Allows for better understanding of the structure of texts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75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Formal Equivalence (+)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Allows for better understanding of the structure of texts</a:t>
            </a:r>
          </a:p>
          <a:p>
            <a:pPr marL="274320" lvl="1" indent="0" algn="ctr">
              <a:buNone/>
            </a:pPr>
            <a:r>
              <a:rPr lang="en-US" sz="2200" dirty="0">
                <a:solidFill>
                  <a:srgbClr val="FF0000"/>
                </a:solidFill>
              </a:rPr>
              <a:t>In Greek, Ephesians 1:3-14 is 1 sentence</a:t>
            </a:r>
          </a:p>
          <a:p>
            <a:pPr marL="274320" lvl="1" indent="0" algn="ctr">
              <a:buNone/>
            </a:pPr>
            <a:r>
              <a:rPr lang="en-US" sz="2200" dirty="0">
                <a:solidFill>
                  <a:srgbClr val="FF0000"/>
                </a:solidFill>
              </a:rPr>
              <a:t>NIV: 7 Sentences</a:t>
            </a:r>
          </a:p>
          <a:p>
            <a:pPr marL="274320" lvl="1" indent="0" algn="ctr">
              <a:buNone/>
            </a:pPr>
            <a:r>
              <a:rPr lang="en-US" sz="2200" dirty="0">
                <a:solidFill>
                  <a:srgbClr val="FF0000"/>
                </a:solidFill>
              </a:rPr>
              <a:t>NASB: 6 Sentences</a:t>
            </a:r>
          </a:p>
          <a:p>
            <a:pPr marL="274320" lvl="1" indent="0" algn="ctr">
              <a:buNone/>
            </a:pPr>
            <a:r>
              <a:rPr lang="en-US" sz="2200" dirty="0">
                <a:solidFill>
                  <a:srgbClr val="FF0000"/>
                </a:solidFill>
              </a:rPr>
              <a:t>ESV: 5 Sentences</a:t>
            </a:r>
          </a:p>
          <a:p>
            <a:pPr marL="274320" lvl="1" indent="0" algn="ctr">
              <a:buNone/>
            </a:pPr>
            <a:r>
              <a:rPr lang="en-US" sz="2200" dirty="0">
                <a:solidFill>
                  <a:srgbClr val="FF0000"/>
                </a:solidFill>
              </a:rPr>
              <a:t>KJV: 3 Sentences</a:t>
            </a:r>
          </a:p>
          <a:p>
            <a:pPr marL="274320" lvl="1" indent="0" algn="ctr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19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Formal Equivalence (+)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Allows for better understanding of the structure of texts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Keeps metaphors/idioms in place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45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Formal Equivalence (+)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Allows for better understanding of the structure of texts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Keeps metaphors/idioms in place</a:t>
            </a:r>
          </a:p>
          <a:p>
            <a:pPr marL="274320" lvl="1" indent="0" algn="ctr">
              <a:buNone/>
            </a:pPr>
            <a:r>
              <a:rPr lang="en-US" sz="2200" dirty="0">
                <a:solidFill>
                  <a:srgbClr val="FF0000"/>
                </a:solidFill>
              </a:rPr>
              <a:t>2 Corinthians 6:12, KJV:</a:t>
            </a:r>
          </a:p>
          <a:p>
            <a:pPr marL="274320" lvl="1" indent="0" algn="ctr">
              <a:buNone/>
            </a:pPr>
            <a:r>
              <a:rPr lang="en-US" sz="2200" dirty="0">
                <a:solidFill>
                  <a:srgbClr val="FF0000"/>
                </a:solidFill>
              </a:rPr>
              <a:t>Ye are not straitened in us, but ye are straitened in your own </a:t>
            </a:r>
            <a:r>
              <a:rPr lang="en-US" sz="2200" b="1" dirty="0">
                <a:solidFill>
                  <a:srgbClr val="FF0000"/>
                </a:solidFill>
              </a:rPr>
              <a:t>bowels</a:t>
            </a:r>
            <a:r>
              <a:rPr lang="en-US" sz="2200" dirty="0">
                <a:solidFill>
                  <a:srgbClr val="FF0000"/>
                </a:solidFill>
              </a:rPr>
              <a:t>.</a:t>
            </a:r>
            <a:endParaRPr lang="en-US" sz="2200" b="1" dirty="0">
              <a:solidFill>
                <a:srgbClr val="FF0000"/>
              </a:solidFill>
            </a:endParaRPr>
          </a:p>
          <a:p>
            <a:pPr marL="274320" lvl="1" indent="0" algn="ctr">
              <a:buNone/>
            </a:pPr>
            <a:endParaRPr lang="en-US" sz="2200" b="1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1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Formal Equivalence (+)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Allows for better understanding of the structure of texts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Keeps metaphors/idioms in place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Brings reader to the culture of the writer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Allows, at its best, easier recognition of biblical themes</a:t>
            </a:r>
          </a:p>
          <a:p>
            <a:pPr marL="274320" lvl="1" indent="0" algn="ctr">
              <a:buNone/>
            </a:pPr>
            <a:r>
              <a:rPr lang="en-US" sz="2200" dirty="0">
                <a:solidFill>
                  <a:srgbClr val="FF0000"/>
                </a:solidFill>
              </a:rPr>
              <a:t>“Edify”, “Build up”, “Encourage” 1 Thessalonians 5:11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Formal Equivalence (-)</a:t>
            </a:r>
          </a:p>
          <a:p>
            <a:pPr marL="0" indent="0" algn="ctr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Can hinder meaning</a:t>
            </a:r>
          </a:p>
          <a:p>
            <a:pPr lvl="1"/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66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Formal Equivalence (-)</a:t>
            </a:r>
          </a:p>
          <a:p>
            <a:pPr marL="0" indent="0" algn="ctr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Can hinder meaning (ESV)</a:t>
            </a:r>
          </a:p>
          <a:p>
            <a:pPr lvl="1"/>
            <a:endParaRPr lang="en-US" sz="2200" b="1" dirty="0">
              <a:solidFill>
                <a:srgbClr val="FF0000"/>
              </a:solidFill>
            </a:endParaRPr>
          </a:p>
          <a:p>
            <a:pPr marL="274320" lvl="1" indent="0" algn="ctr">
              <a:buNone/>
            </a:pPr>
            <a:r>
              <a:rPr lang="en-US" sz="2000" dirty="0">
                <a:solidFill>
                  <a:srgbClr val="FF0000"/>
                </a:solidFill>
              </a:rPr>
              <a:t>Mark 1:2; Acts 8:23; Psalm 12:2, 147:10; Amos 4:6; Luke 17:35</a:t>
            </a:r>
          </a:p>
        </p:txBody>
      </p:sp>
    </p:spTree>
    <p:extLst>
      <p:ext uri="{BB962C8B-B14F-4D97-AF65-F5344CB8AC3E}">
        <p14:creationId xmlns:p14="http://schemas.microsoft.com/office/powerpoint/2010/main" val="219019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Formal Equivalence (-)</a:t>
            </a:r>
          </a:p>
          <a:p>
            <a:pPr marL="0" indent="0" algn="ctr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Can hinder meaning</a:t>
            </a:r>
          </a:p>
          <a:p>
            <a:pPr lvl="1"/>
            <a:endParaRPr lang="en-US" sz="22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Leads to more difficult English</a:t>
            </a:r>
          </a:p>
          <a:p>
            <a:pPr lvl="1"/>
            <a:endParaRPr lang="en-US" sz="2200" b="1" dirty="0">
              <a:solidFill>
                <a:srgbClr val="FF0000"/>
              </a:solidFill>
            </a:endParaRPr>
          </a:p>
          <a:p>
            <a:pPr marL="274320" lvl="1" indent="0" algn="ctr">
              <a:buNone/>
            </a:pPr>
            <a:r>
              <a:rPr lang="en-US" sz="2200" dirty="0">
                <a:solidFill>
                  <a:srgbClr val="FF0000"/>
                </a:solidFill>
              </a:rPr>
              <a:t>Acts 22:22; 1 Cor 9:16; Isa 22:17; </a:t>
            </a:r>
            <a:r>
              <a:rPr lang="en-US" sz="2200" dirty="0" err="1">
                <a:solidFill>
                  <a:srgbClr val="FF0000"/>
                </a:solidFill>
              </a:rPr>
              <a:t>Jer</a:t>
            </a:r>
            <a:r>
              <a:rPr lang="en-US" sz="2200" dirty="0">
                <a:solidFill>
                  <a:srgbClr val="FF0000"/>
                </a:solidFill>
              </a:rPr>
              <a:t> 12:2; Rom 8:37</a:t>
            </a:r>
          </a:p>
        </p:txBody>
      </p:sp>
    </p:spTree>
    <p:extLst>
      <p:ext uri="{BB962C8B-B14F-4D97-AF65-F5344CB8AC3E}">
        <p14:creationId xmlns:p14="http://schemas.microsoft.com/office/powerpoint/2010/main" val="244382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Formal Equivalence (-)</a:t>
            </a:r>
          </a:p>
          <a:p>
            <a:pPr marL="0" indent="0" algn="ctr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Can hinder meaning</a:t>
            </a:r>
          </a:p>
          <a:p>
            <a:pPr lvl="1"/>
            <a:endParaRPr lang="en-US" sz="22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Leads to more difficult English</a:t>
            </a:r>
          </a:p>
          <a:p>
            <a:pPr lvl="1"/>
            <a:endParaRPr lang="en-US" sz="22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Mistaken impression of being “closer” to the original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762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Dynamic Equivalence (+)</a:t>
            </a:r>
          </a:p>
          <a:p>
            <a:pPr marL="0" indent="0" algn="ctr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Provides readers a clearer indication of meaning</a:t>
            </a:r>
          </a:p>
          <a:p>
            <a:pPr lvl="1"/>
            <a:endParaRPr lang="en-US" sz="22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Leads to more acceptable English</a:t>
            </a:r>
          </a:p>
          <a:p>
            <a:pPr lvl="1"/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30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Dynamic Equivalence (-)</a:t>
            </a:r>
          </a:p>
          <a:p>
            <a:pPr marL="0" indent="0" algn="ctr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Misses common themes</a:t>
            </a:r>
          </a:p>
          <a:p>
            <a:pPr marL="548640" lvl="2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		</a:t>
            </a:r>
            <a:r>
              <a:rPr lang="en-US" sz="2000" dirty="0">
                <a:solidFill>
                  <a:srgbClr val="FF0000"/>
                </a:solidFill>
              </a:rPr>
              <a:t>See 1 </a:t>
            </a:r>
            <a:r>
              <a:rPr lang="en-US" sz="2000" dirty="0" err="1">
                <a:solidFill>
                  <a:srgbClr val="FF0000"/>
                </a:solidFill>
              </a:rPr>
              <a:t>Thess</a:t>
            </a:r>
            <a:r>
              <a:rPr lang="en-US" sz="2000" dirty="0">
                <a:solidFill>
                  <a:srgbClr val="FF0000"/>
                </a:solidFill>
              </a:rPr>
              <a:t> 5:1, above</a:t>
            </a:r>
          </a:p>
        </p:txBody>
      </p:sp>
    </p:spTree>
    <p:extLst>
      <p:ext uri="{BB962C8B-B14F-4D97-AF65-F5344CB8AC3E}">
        <p14:creationId xmlns:p14="http://schemas.microsoft.com/office/powerpoint/2010/main" val="258367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Dynamic Equivalence (-)</a:t>
            </a:r>
          </a:p>
          <a:p>
            <a:pPr marL="0" indent="0" algn="ctr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Misses common themes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Can interpret for readers</a:t>
            </a:r>
          </a:p>
          <a:p>
            <a:pPr marL="548640" lvl="2" indent="0">
              <a:buNone/>
            </a:pPr>
            <a:r>
              <a:rPr lang="en-US" sz="1800" dirty="0">
                <a:solidFill>
                  <a:srgbClr val="FF0000"/>
                </a:solidFill>
              </a:rPr>
              <a:t>Matthew 21:7 (ESV): They brought the donkey and the colt and put on them their cloaks, and he sat on them.</a:t>
            </a:r>
          </a:p>
          <a:p>
            <a:pPr marL="548640" lvl="2" indent="0">
              <a:buNone/>
            </a:pPr>
            <a:r>
              <a:rPr lang="en-US" sz="1800" dirty="0">
                <a:solidFill>
                  <a:srgbClr val="FF0000"/>
                </a:solidFill>
              </a:rPr>
              <a:t>Matthew 21:7 (NIV): They brought the donkey and the colt and placed their cloaks on them for Jesus to sit on.</a:t>
            </a:r>
          </a:p>
        </p:txBody>
      </p:sp>
    </p:spTree>
    <p:extLst>
      <p:ext uri="{BB962C8B-B14F-4D97-AF65-F5344CB8AC3E}">
        <p14:creationId xmlns:p14="http://schemas.microsoft.com/office/powerpoint/2010/main" val="128989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Dynamic Equivalence (-)</a:t>
            </a:r>
          </a:p>
          <a:p>
            <a:pPr marL="0" indent="0" algn="ctr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Misses common themes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Can interpret for readers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Difficult to do thoroughly</a:t>
            </a:r>
          </a:p>
          <a:p>
            <a:pPr marL="274320" lvl="1" indent="0" algn="ctr">
              <a:buNone/>
            </a:pPr>
            <a:r>
              <a:rPr lang="en-US" sz="2200" dirty="0">
                <a:solidFill>
                  <a:srgbClr val="FF0000"/>
                </a:solidFill>
              </a:rPr>
              <a:t>C.f. NIV, ESV, KJV, TNIV, and HCSB on Matthew 6:9</a:t>
            </a:r>
          </a:p>
        </p:txBody>
      </p:sp>
    </p:spTree>
    <p:extLst>
      <p:ext uri="{BB962C8B-B14F-4D97-AF65-F5344CB8AC3E}">
        <p14:creationId xmlns:p14="http://schemas.microsoft.com/office/powerpoint/2010/main" val="112599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Dynamic Equivalence (-)</a:t>
            </a:r>
          </a:p>
          <a:p>
            <a:pPr marL="0" indent="0" algn="ctr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Misses common themes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Can interpret for readers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Difficult to do thoroughly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Can be confused with reader response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Can provide poor implications for modern readers</a:t>
            </a:r>
          </a:p>
          <a:p>
            <a:pPr marL="274320" lvl="1" indent="0" algn="ctr">
              <a:buNone/>
            </a:pPr>
            <a:r>
              <a:rPr lang="en-US" sz="2200" dirty="0">
                <a:solidFill>
                  <a:srgbClr val="FF0000"/>
                </a:solidFill>
              </a:rPr>
              <a:t>Matthew 5:25 NET “warden”</a:t>
            </a:r>
          </a:p>
          <a:p>
            <a:pPr lvl="1"/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43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Theory of Translation</a:t>
            </a:r>
          </a:p>
          <a:p>
            <a:pPr marL="0" indent="0">
              <a:buNone/>
            </a:pPr>
            <a:endParaRPr lang="en-US" sz="2400" dirty="0"/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Neither is “best”</a:t>
            </a:r>
          </a:p>
          <a:p>
            <a:pPr lvl="1"/>
            <a:endParaRPr lang="en-US" sz="2200" b="1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Each uses a mixture of the other</a:t>
            </a:r>
          </a:p>
          <a:p>
            <a:pPr lvl="1"/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0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200" b="1" dirty="0" err="1">
                <a:solidFill>
                  <a:srgbClr val="FF0000"/>
                </a:solidFill>
              </a:rPr>
              <a:t>Traduttore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Traditore</a:t>
            </a:r>
            <a:endParaRPr lang="en-US" sz="2200" b="1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“Translation is Treason” – but even here we lost something!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07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Das </a:t>
            </a:r>
            <a:r>
              <a:rPr lang="en-US" sz="2200" b="1" dirty="0" err="1">
                <a:solidFill>
                  <a:srgbClr val="FF0000"/>
                </a:solidFill>
              </a:rPr>
              <a:t>Aesthetische</a:t>
            </a:r>
            <a:r>
              <a:rPr lang="en-US" sz="2200" b="1" dirty="0">
                <a:solidFill>
                  <a:srgbClr val="FF0000"/>
                </a:solidFill>
              </a:rPr>
              <a:t> Wiesel – Christian Morgenstern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             </a:t>
            </a:r>
            <a:r>
              <a:rPr lang="en-US" sz="2200" dirty="0">
                <a:solidFill>
                  <a:srgbClr val="FF0000"/>
                </a:solidFill>
              </a:rPr>
              <a:t>Ein Wiesel					A weasel</a:t>
            </a:r>
          </a:p>
          <a:p>
            <a:pPr marL="274320" lvl="1" indent="0">
              <a:buNone/>
            </a:pPr>
            <a:r>
              <a:rPr lang="de-DE" sz="2200" dirty="0">
                <a:solidFill>
                  <a:srgbClr val="FF0000"/>
                </a:solidFill>
              </a:rPr>
              <a:t>   saß auf einem Kiesel			       put some teasel</a:t>
            </a:r>
          </a:p>
          <a:p>
            <a:pPr marL="274320" lvl="1" indent="0">
              <a:buNone/>
            </a:pPr>
            <a:r>
              <a:rPr lang="de-DE" sz="2200" dirty="0">
                <a:solidFill>
                  <a:srgbClr val="FF0000"/>
                </a:solidFill>
              </a:rPr>
              <a:t>  inmitten Bachgeriesel			     on top of an easel</a:t>
            </a:r>
            <a:endParaRPr lang="en-US" sz="2200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27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Das </a:t>
            </a:r>
            <a:r>
              <a:rPr lang="en-US" sz="2200" b="1" dirty="0" err="1">
                <a:solidFill>
                  <a:srgbClr val="FF0000"/>
                </a:solidFill>
              </a:rPr>
              <a:t>Aesthetische</a:t>
            </a:r>
            <a:r>
              <a:rPr lang="en-US" sz="2200" b="1" dirty="0">
                <a:solidFill>
                  <a:srgbClr val="FF0000"/>
                </a:solidFill>
              </a:rPr>
              <a:t> Wiesel – Christian Morgenstern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             </a:t>
            </a:r>
            <a:r>
              <a:rPr lang="en-US" sz="2200" dirty="0">
                <a:solidFill>
                  <a:srgbClr val="FF0000"/>
                </a:solidFill>
              </a:rPr>
              <a:t>Ein Wiesel					A weasel</a:t>
            </a:r>
          </a:p>
          <a:p>
            <a:pPr marL="274320" lvl="1" indent="0">
              <a:buNone/>
            </a:pPr>
            <a:r>
              <a:rPr lang="de-DE" sz="2200" dirty="0">
                <a:solidFill>
                  <a:srgbClr val="FF0000"/>
                </a:solidFill>
              </a:rPr>
              <a:t>   saß auf einem Kiesel			       sat on a pebble</a:t>
            </a:r>
          </a:p>
          <a:p>
            <a:pPr marL="274320" lvl="1" indent="0">
              <a:buNone/>
            </a:pPr>
            <a:r>
              <a:rPr lang="de-DE" sz="2200" dirty="0">
                <a:solidFill>
                  <a:srgbClr val="FF0000"/>
                </a:solidFill>
              </a:rPr>
              <a:t>  inmitten Bachgeriesel		     </a:t>
            </a:r>
            <a:r>
              <a:rPr lang="en-US" sz="2200" dirty="0">
                <a:solidFill>
                  <a:srgbClr val="FF0000"/>
                </a:solidFill>
              </a:rPr>
              <a:t>in the midst of a brook’s ripple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4963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semantic ranges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implied values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functions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punctuation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Canonical problems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8913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Different semantic ranges </a:t>
            </a: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l-GR" sz="2400" dirty="0">
                <a:solidFill>
                  <a:srgbClr val="FF0000"/>
                </a:solidFill>
                <a:latin typeface="SBL Greek" panose="02000000000000000000" pitchFamily="2" charset="0"/>
                <a:ea typeface="SBL Greek" panose="02000000000000000000" pitchFamily="2" charset="0"/>
              </a:rPr>
              <a:t>σῴζω</a:t>
            </a:r>
            <a:r>
              <a:rPr lang="en-US" sz="2400" dirty="0">
                <a:solidFill>
                  <a:srgbClr val="FF0000"/>
                </a:solidFill>
              </a:rPr>
              <a:t> – Matthew 9:21)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implied values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functions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punctuation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Canonical problems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587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Different semantic ranges </a:t>
            </a: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l-GR" sz="2400" dirty="0">
                <a:solidFill>
                  <a:srgbClr val="FF0000"/>
                </a:solidFill>
                <a:latin typeface="SBL Greek" panose="02000000000000000000" pitchFamily="2" charset="0"/>
                <a:ea typeface="SBL Greek" panose="02000000000000000000" pitchFamily="2" charset="0"/>
              </a:rPr>
              <a:t>πίστις</a:t>
            </a:r>
            <a:r>
              <a:rPr lang="el-GR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 – Gal 2:16)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implied values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functions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punctuation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Canonical problems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99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Different semantic ranges </a:t>
            </a: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he-IL" sz="2400" dirty="0">
                <a:solidFill>
                  <a:srgbClr val="FF0000"/>
                </a:solidFill>
                <a:latin typeface="SBL Hebrew" panose="02000000000000000000" pitchFamily="2" charset="-79"/>
                <a:cs typeface="SBL Hebrew" panose="02000000000000000000" pitchFamily="2" charset="-79"/>
              </a:rPr>
              <a:t>הגה</a:t>
            </a:r>
            <a:r>
              <a:rPr lang="el-GR" b="1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 – Psalm 1:2; 2:1)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implied values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functions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punctuation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Canonical problems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2165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semantic ranges</a:t>
            </a:r>
          </a:p>
          <a:p>
            <a:pPr marL="274320" lvl="1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Different implied values </a:t>
            </a:r>
            <a:r>
              <a:rPr lang="en-US" sz="2400" dirty="0">
                <a:solidFill>
                  <a:srgbClr val="FF0000"/>
                </a:solidFill>
              </a:rPr>
              <a:t>(Matt 15:26-27; Amos 4:1)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functions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punctuation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Canonical problems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068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semantic ranges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implied values</a:t>
            </a:r>
          </a:p>
          <a:p>
            <a:pPr marL="274320" lvl="1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Different functions </a:t>
            </a:r>
            <a:r>
              <a:rPr lang="en-US" sz="2400" dirty="0">
                <a:solidFill>
                  <a:srgbClr val="FF0000"/>
                </a:solidFill>
              </a:rPr>
              <a:t>(Mark 1:8; 1 Cor 12:13)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punctuation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Canonical problems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8882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Different functions </a:t>
            </a:r>
            <a:r>
              <a:rPr lang="en-US" sz="2400" dirty="0">
                <a:solidFill>
                  <a:srgbClr val="FF0000"/>
                </a:solidFill>
              </a:rPr>
              <a:t>(Mark 1:8; 1 Cor 12:13)</a:t>
            </a:r>
          </a:p>
          <a:p>
            <a:pPr marL="274320" lvl="1" indent="0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I have baptized you with water, but he will baptize you </a:t>
            </a:r>
            <a:r>
              <a:rPr lang="en-US" sz="2400" b="1" dirty="0">
                <a:solidFill>
                  <a:srgbClr val="FF0000"/>
                </a:solidFill>
              </a:rPr>
              <a:t>with</a:t>
            </a:r>
            <a:r>
              <a:rPr lang="en-US" sz="2400" dirty="0">
                <a:solidFill>
                  <a:srgbClr val="FF0000"/>
                </a:solidFill>
              </a:rPr>
              <a:t> the Holy Spirit. (Mk 1:8, ESV)</a:t>
            </a:r>
          </a:p>
          <a:p>
            <a:pPr marL="274320" lvl="1" indent="0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For </a:t>
            </a:r>
            <a:r>
              <a:rPr lang="en-US" sz="2400" b="1" dirty="0">
                <a:solidFill>
                  <a:srgbClr val="FF0000"/>
                </a:solidFill>
              </a:rPr>
              <a:t>in</a:t>
            </a:r>
            <a:r>
              <a:rPr lang="en-US" sz="2400" dirty="0">
                <a:solidFill>
                  <a:srgbClr val="FF0000"/>
                </a:solidFill>
              </a:rPr>
              <a:t> one Spirit we were all baptized into one body (1 Cor 12:13, ESV)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4615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semantic ranges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implied values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functions</a:t>
            </a:r>
          </a:p>
          <a:p>
            <a:pPr marL="274320" lvl="1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Different punctuation </a:t>
            </a:r>
            <a:r>
              <a:rPr lang="en-US" sz="2400" dirty="0">
                <a:solidFill>
                  <a:srgbClr val="FF0000"/>
                </a:solidFill>
              </a:rPr>
              <a:t>(Gal 3:11)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Canonical problems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0637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Different punctuation </a:t>
            </a:r>
            <a:r>
              <a:rPr lang="en-US" sz="2400" dirty="0">
                <a:solidFill>
                  <a:srgbClr val="FF0000"/>
                </a:solidFill>
              </a:rPr>
              <a:t>(Gal 3:11)</a:t>
            </a:r>
          </a:p>
          <a:p>
            <a:pPr marL="274320" lvl="1" indent="0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r>
              <a:rPr lang="el-GR" sz="2200" dirty="0">
                <a:latin typeface="SBL Greek" panose="02000000000000000000" pitchFamily="2" charset="0"/>
                <a:ea typeface="SBL Greek" panose="02000000000000000000" pitchFamily="2" charset="0"/>
              </a:rPr>
              <a:t>ὅτι δὲ ἐν νόμῳ οὐδεὶς δικαιοῦται παρὰ τῷ θεῷ </a:t>
            </a:r>
            <a:r>
              <a:rPr lang="el-GR" sz="2200" b="1" dirty="0">
                <a:latin typeface="SBL Greek" panose="02000000000000000000" pitchFamily="2" charset="0"/>
                <a:ea typeface="SBL Greek" panose="02000000000000000000" pitchFamily="2" charset="0"/>
              </a:rPr>
              <a:t>δῆλον</a:t>
            </a:r>
            <a:r>
              <a:rPr lang="el-GR" sz="2200" dirty="0">
                <a:latin typeface="SBL Greek" panose="02000000000000000000" pitchFamily="2" charset="0"/>
                <a:ea typeface="SBL Greek" panose="02000000000000000000" pitchFamily="2" charset="0"/>
              </a:rPr>
              <a:t>, ὅτι ὁ δίκαιος ἐκ πίστεως ζήσεται</a:t>
            </a:r>
            <a:endParaRPr lang="en-US" sz="2200" dirty="0">
              <a:latin typeface="SBL Greek" panose="02000000000000000000" pitchFamily="2" charset="0"/>
              <a:ea typeface="SBL Greek" panose="02000000000000000000" pitchFamily="2" charset="0"/>
            </a:endParaRPr>
          </a:p>
          <a:p>
            <a:pPr marL="274320" lvl="1" indent="0">
              <a:buNone/>
            </a:pPr>
            <a:endParaRPr lang="en-US" sz="2200" dirty="0">
              <a:latin typeface="SBL Greek" panose="02000000000000000000" pitchFamily="2" charset="0"/>
              <a:ea typeface="SBL Greek" panose="02000000000000000000" pitchFamily="2" charset="0"/>
            </a:endParaRP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  <a:ea typeface="SBL Greek" panose="02000000000000000000" pitchFamily="2" charset="0"/>
              </a:rPr>
              <a:t>OR</a:t>
            </a:r>
          </a:p>
          <a:p>
            <a:pPr marL="274320" lvl="1" indent="0">
              <a:buNone/>
            </a:pPr>
            <a:endParaRPr lang="en-US" sz="2400" dirty="0">
              <a:solidFill>
                <a:srgbClr val="FF0000"/>
              </a:solidFill>
              <a:ea typeface="SBL Greek" panose="02000000000000000000" pitchFamily="2" charset="0"/>
            </a:endParaRPr>
          </a:p>
          <a:p>
            <a:pPr marL="274320" lvl="1" indent="0">
              <a:buNone/>
            </a:pPr>
            <a:r>
              <a:rPr lang="el-GR" sz="2200" dirty="0">
                <a:latin typeface="SBL Greek" panose="02000000000000000000" pitchFamily="2" charset="0"/>
                <a:ea typeface="SBL Greek" panose="02000000000000000000" pitchFamily="2" charset="0"/>
              </a:rPr>
              <a:t>ὅτι δὲ ἐν νόμῳ οὐδεὶς δικαιοῦται παρὰ τῷ θεῷ, </a:t>
            </a:r>
            <a:r>
              <a:rPr lang="el-GR" sz="2200" b="1" dirty="0">
                <a:latin typeface="SBL Greek" panose="02000000000000000000" pitchFamily="2" charset="0"/>
                <a:ea typeface="SBL Greek" panose="02000000000000000000" pitchFamily="2" charset="0"/>
              </a:rPr>
              <a:t>δῆλον</a:t>
            </a:r>
            <a:r>
              <a:rPr lang="el-GR" sz="2200" dirty="0">
                <a:latin typeface="SBL Greek" panose="02000000000000000000" pitchFamily="2" charset="0"/>
                <a:ea typeface="SBL Greek" panose="02000000000000000000" pitchFamily="2" charset="0"/>
              </a:rPr>
              <a:t> ὅτι ὁ δίκαιος ἐκ πίστεως ζήσεται</a:t>
            </a:r>
            <a:endParaRPr lang="en-US" sz="2200" dirty="0">
              <a:solidFill>
                <a:srgbClr val="FF0000"/>
              </a:solidFill>
              <a:latin typeface="SBL Greek" panose="02000000000000000000" pitchFamily="2" charset="0"/>
              <a:ea typeface="SBL Greek" panose="02000000000000000000" pitchFamily="2" charset="0"/>
            </a:endParaRP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4" name="Arrow: Curved Left 3"/>
          <p:cNvSpPr/>
          <p:nvPr/>
        </p:nvSpPr>
        <p:spPr>
          <a:xfrm rot="1320878">
            <a:off x="6813350" y="4089494"/>
            <a:ext cx="870439" cy="202253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16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Different punctuation </a:t>
            </a:r>
            <a:r>
              <a:rPr lang="en-US" sz="2400" dirty="0">
                <a:solidFill>
                  <a:srgbClr val="FF0000"/>
                </a:solidFill>
              </a:rPr>
              <a:t>(Gal 3:11)</a:t>
            </a:r>
          </a:p>
          <a:p>
            <a:pPr marL="274320" lvl="1" indent="0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r>
              <a:rPr lang="en-US" sz="2200" dirty="0">
                <a:latin typeface="SBL Greek" panose="02000000000000000000" pitchFamily="2" charset="0"/>
                <a:ea typeface="SBL Greek" panose="02000000000000000000" pitchFamily="2" charset="0"/>
              </a:rPr>
              <a:t>Now, it is evident that no one is justified before God by the law, for “The righteous shall live by faith”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  <a:ea typeface="SBL Greek" panose="02000000000000000000" pitchFamily="2" charset="0"/>
              </a:rPr>
              <a:t>OR</a:t>
            </a:r>
          </a:p>
          <a:p>
            <a:pPr marL="274320" lvl="1" indent="0">
              <a:buNone/>
            </a:pPr>
            <a:r>
              <a:rPr lang="en-US" sz="2200" dirty="0">
                <a:latin typeface="SBL Greek" panose="02000000000000000000" pitchFamily="2" charset="0"/>
                <a:ea typeface="SBL Greek" panose="02000000000000000000" pitchFamily="2" charset="0"/>
              </a:rPr>
              <a:t>Now, because no one is justified before God by the law, it is evident that “The righteous shall live by faith”</a:t>
            </a:r>
            <a:endParaRPr lang="en-US" sz="2200" dirty="0">
              <a:solidFill>
                <a:srgbClr val="FF0000"/>
              </a:solidFill>
              <a:latin typeface="SBL Greek" panose="02000000000000000000" pitchFamily="2" charset="0"/>
              <a:ea typeface="SBL Greek" panose="02000000000000000000" pitchFamily="2" charset="0"/>
            </a:endParaRP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1189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semantic ranges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implied values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functions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punctuation</a:t>
            </a:r>
          </a:p>
          <a:p>
            <a:pPr marL="274320" lvl="1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Canonical problems (Psalm 2:1)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354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semantic ranges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implied values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functions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punctuation</a:t>
            </a:r>
          </a:p>
          <a:p>
            <a:pPr marL="274320" lvl="1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Canonical problems (Psalm 2:1)</a:t>
            </a:r>
          </a:p>
          <a:p>
            <a:pPr marL="274320" lvl="1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The kings of the earth set themselves, and the rulers take counsel together, against the L</a:t>
            </a:r>
            <a:r>
              <a:rPr lang="en-US" dirty="0">
                <a:solidFill>
                  <a:srgbClr val="FF0000"/>
                </a:solidFill>
              </a:rPr>
              <a:t>ORD</a:t>
            </a:r>
            <a:r>
              <a:rPr lang="en-US" sz="2400" dirty="0">
                <a:solidFill>
                  <a:srgbClr val="FF0000"/>
                </a:solidFill>
              </a:rPr>
              <a:t> and against his Anointed (i.e. his Christ)…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8303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Transmission of god’s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The Problem of Translation</a:t>
            </a:r>
          </a:p>
          <a:p>
            <a:pPr marL="0" indent="0">
              <a:buNone/>
            </a:pPr>
            <a:endParaRPr lang="en-US" sz="2400" dirty="0"/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semantic ranges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implied values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functions</a:t>
            </a:r>
          </a:p>
          <a:p>
            <a:pPr marL="274320" lvl="1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Different punctuation</a:t>
            </a:r>
          </a:p>
          <a:p>
            <a:pPr marL="274320" lvl="1" indent="0">
              <a:buNone/>
            </a:pPr>
            <a:r>
              <a:rPr lang="en-US" sz="2400">
                <a:solidFill>
                  <a:srgbClr val="FF0000"/>
                </a:solidFill>
              </a:rPr>
              <a:t>Canonical problems</a:t>
            </a:r>
          </a:p>
          <a:p>
            <a:pPr marL="274320" lvl="1" indent="0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274320" lvl="1" indent="0" algn="ctr">
              <a:buNone/>
            </a:pPr>
            <a:r>
              <a:rPr lang="en-US" sz="2400" b="1" i="1" dirty="0">
                <a:solidFill>
                  <a:srgbClr val="FF0000"/>
                </a:solidFill>
              </a:rPr>
              <a:t>But, even in all this, meaning is still transferable, and God’s word can be </a:t>
            </a:r>
            <a:r>
              <a:rPr lang="en-US" sz="2400" b="1" i="1" dirty="0" err="1">
                <a:solidFill>
                  <a:srgbClr val="FF0000"/>
                </a:solidFill>
              </a:rPr>
              <a:t>inerrantly</a:t>
            </a:r>
            <a:r>
              <a:rPr lang="en-US" sz="2400" b="1" i="1" dirty="0">
                <a:solidFill>
                  <a:srgbClr val="FF0000"/>
                </a:solidFill>
              </a:rPr>
              <a:t> given to us!</a:t>
            </a:r>
          </a:p>
          <a:p>
            <a:pPr marL="274320" lvl="1" indent="0">
              <a:buNone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3768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10427</TotalTime>
  <Words>1320</Words>
  <Application>Microsoft Office PowerPoint</Application>
  <PresentationFormat>Widescreen</PresentationFormat>
  <Paragraphs>293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Cambria</vt:lpstr>
      <vt:lpstr>Rockwell</vt:lpstr>
      <vt:lpstr>Rockwell Condensed</vt:lpstr>
      <vt:lpstr>SBL Greek</vt:lpstr>
      <vt:lpstr>SBL Hebrew</vt:lpstr>
      <vt:lpstr>Wingdings</vt:lpstr>
      <vt:lpstr>Wood Type</vt:lpstr>
      <vt:lpstr>The foundations of Scripture: Part V</vt:lpstr>
      <vt:lpstr>The Foundations of Scripture</vt:lpstr>
      <vt:lpstr>The Transmission of god’s word: Theory and Initial Problems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  <vt:lpstr>The Transmission of god’s word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foundations of Scripture:</dc:title>
  <dc:creator>Doug Wallaker</dc:creator>
  <cp:lastModifiedBy>Doug Wallaker</cp:lastModifiedBy>
  <cp:revision>77</cp:revision>
  <dcterms:created xsi:type="dcterms:W3CDTF">2017-04-20T19:54:13Z</dcterms:created>
  <dcterms:modified xsi:type="dcterms:W3CDTF">2017-05-22T18:20:21Z</dcterms:modified>
</cp:coreProperties>
</file>